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Montserrat" panose="00000500000000000000" pitchFamily="2"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706"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Hello, today </a:t>
            </a:r>
            <a:r>
              <a:rPr lang="en-GB" dirty="0" err="1"/>
              <a:t>i</a:t>
            </a:r>
            <a:r>
              <a:rPr lang="en-GB" dirty="0"/>
              <a:t> am going to talk about : Date and Time Data Types: Overview of date and time data types including date, time, datetime, and timestamp.</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d13cc33128_0_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d13cc33128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Got questions or want to learn more? Drop them in the comments below! Happy coding!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d13cc33128_0_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d13cc33128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Hey everyone, today we're diving into date and time data types!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d13cc33128_0_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d13cc33128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Let's kick things off with the basics. Date and time data types come in various forms: date, time, datetime, and timestamp.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d13cc33128_0_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d13cc33128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1- Date data type: Represents calendar dates for organizing and managing time-related data.</a:t>
            </a:r>
            <a:endParaRPr/>
          </a:p>
          <a:p>
            <a:pPr marL="0" lvl="0" indent="0" algn="l" rtl="0">
              <a:spcBef>
                <a:spcPts val="0"/>
              </a:spcBef>
              <a:spcAft>
                <a:spcPts val="0"/>
              </a:spcAft>
              <a:buClr>
                <a:schemeClr val="dk1"/>
              </a:buClr>
              <a:buSzPts val="1100"/>
              <a:buFont typeface="Arial"/>
              <a:buNone/>
            </a:pPr>
            <a:r>
              <a:rPr lang="en-GB"/>
              <a:t>2- Stores day, month, and year for efficient manipulation in programming and databases.</a:t>
            </a:r>
            <a:endParaRPr/>
          </a:p>
          <a:p>
            <a:pPr marL="0" lvl="0" indent="0" algn="l" rtl="0">
              <a:spcBef>
                <a:spcPts val="0"/>
              </a:spcBef>
              <a:spcAft>
                <a:spcPts val="0"/>
              </a:spcAft>
              <a:buClr>
                <a:schemeClr val="dk1"/>
              </a:buClr>
              <a:buSzPts val="1100"/>
              <a:buFont typeface="Arial"/>
              <a:buNone/>
            </a:pPr>
            <a:r>
              <a:rPr lang="en-GB"/>
              <a:t>3- Enables comparison, addition, and subtraction for scheduling and calculations.</a:t>
            </a:r>
            <a:endParaRPr/>
          </a:p>
          <a:p>
            <a:pPr marL="0" lvl="0" indent="0" algn="l" rtl="0">
              <a:spcBef>
                <a:spcPts val="0"/>
              </a:spcBef>
              <a:spcAft>
                <a:spcPts val="0"/>
              </a:spcAft>
              <a:buNone/>
            </a:pPr>
            <a:r>
              <a:rPr lang="en-GB"/>
              <a:t>4- "Essential for tasks requiring time-sensitive organization and data management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d13cc33128_0_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d13cc33128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"Time data type: Precision in temporal data."</a:t>
            </a:r>
            <a:endParaRPr dirty="0"/>
          </a:p>
          <a:p>
            <a:pPr marL="0" lvl="0" indent="0" algn="l" rtl="0">
              <a:spcBef>
                <a:spcPts val="0"/>
              </a:spcBef>
              <a:spcAft>
                <a:spcPts val="0"/>
              </a:spcAft>
              <a:buNone/>
            </a:pPr>
            <a:r>
              <a:rPr lang="en-GB" dirty="0"/>
              <a:t>"Manage time efficiently with this data type."</a:t>
            </a:r>
            <a:endParaRPr dirty="0"/>
          </a:p>
          <a:p>
            <a:pPr marL="0" lvl="0" indent="0" algn="l" rtl="0">
              <a:spcBef>
                <a:spcPts val="0"/>
              </a:spcBef>
              <a:spcAft>
                <a:spcPts val="0"/>
              </a:spcAft>
              <a:buNone/>
            </a:pPr>
            <a:r>
              <a:rPr lang="en-GB" dirty="0"/>
              <a:t>"Capture moments accurately with Time data type."</a:t>
            </a:r>
            <a:endParaRPr dirty="0"/>
          </a:p>
          <a:p>
            <a:pPr marL="0" lvl="0" indent="0" algn="l" rtl="0">
              <a:spcBef>
                <a:spcPts val="0"/>
              </a:spcBef>
              <a:spcAft>
                <a:spcPts val="0"/>
              </a:spcAft>
              <a:buNone/>
            </a:pPr>
            <a:r>
              <a:rPr lang="en-GB" dirty="0"/>
              <a:t>"Time data type: Essential for time-related operations."</a:t>
            </a:r>
            <a:endParaRPr dirty="0"/>
          </a:p>
          <a:p>
            <a:pPr marL="0" lvl="0" indent="0" algn="l" rtl="0">
              <a:spcBef>
                <a:spcPts val="0"/>
              </a:spcBef>
              <a:spcAft>
                <a:spcPts val="0"/>
              </a:spcAft>
              <a:buNone/>
            </a:pPr>
            <a:r>
              <a:rPr lang="en-GB" dirty="0"/>
              <a:t>"Simplify time management in code with Time data type."</a:t>
            </a:r>
            <a:endParaRPr dirty="0"/>
          </a:p>
          <a:p>
            <a:pPr marL="0" lvl="0" indent="0" algn="l" rtl="0">
              <a:spcBef>
                <a:spcPts val="0"/>
              </a:spcBef>
              <a:spcAft>
                <a:spcPts val="0"/>
              </a:spcAft>
              <a:buNone/>
            </a:pPr>
            <a:r>
              <a:rPr lang="en-GB" dirty="0"/>
              <a:t>"From scheduling to tracking, Time data type has you covered."</a:t>
            </a:r>
            <a:endParaRPr dirty="0"/>
          </a:p>
          <a:p>
            <a:pPr marL="0" lvl="0" indent="0" algn="l" rtl="0">
              <a:spcBef>
                <a:spcPts val="0"/>
              </a:spcBef>
              <a:spcAft>
                <a:spcPts val="0"/>
              </a:spcAft>
              <a:buNone/>
            </a:pPr>
            <a:r>
              <a:rPr lang="en-GB" dirty="0"/>
              <a:t>"Time data type: Your tool for precise time tracking."</a:t>
            </a:r>
            <a:endParaRPr dirty="0"/>
          </a:p>
          <a:p>
            <a:pPr marL="0" lvl="0" indent="0" algn="l" rtl="0">
              <a:spcBef>
                <a:spcPts val="0"/>
              </a:spcBef>
              <a:spcAft>
                <a:spcPts val="0"/>
              </a:spcAft>
              <a:buNone/>
            </a:pPr>
            <a:r>
              <a:rPr lang="en-GB" dirty="0"/>
              <a:t>"Stay on schedule with Time data type."</a:t>
            </a:r>
            <a:endParaRPr dirty="0"/>
          </a:p>
          <a:p>
            <a:pPr marL="0" lvl="0" indent="0" algn="l" rtl="0">
              <a:spcBef>
                <a:spcPts val="0"/>
              </a:spcBef>
              <a:spcAft>
                <a:spcPts val="0"/>
              </a:spcAft>
              <a:buNone/>
            </a:pPr>
            <a:r>
              <a:rPr lang="en-GB" dirty="0"/>
              <a:t>"Time data type: Streamlining temporal operations."</a:t>
            </a:r>
            <a:endParaRPr dirty="0"/>
          </a:p>
          <a:p>
            <a:pPr marL="0" lvl="0" indent="0" algn="l" rtl="0">
              <a:spcBef>
                <a:spcPts val="0"/>
              </a:spcBef>
              <a:spcAft>
                <a:spcPts val="0"/>
              </a:spcAft>
              <a:buNone/>
            </a:pPr>
            <a:r>
              <a:rPr lang="en-GB" dirty="0"/>
              <a:t>"Unlock time-related functions with Time data type."</a:t>
            </a:r>
            <a:endParaRPr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d13cc33128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d13cc33128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13cc33128_0_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13cc33128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d13cc33128_0_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d13cc33128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Remember, clarity is crucial when working with date and time data. Keep your formats consistent and your code easy to understand.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d13cc33128_0_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d13cc33128_0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And there you have it! A brief overview of date and time data types. Stay curious and keep exploring!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Reel Task</a:t>
            </a:r>
            <a:endParaRPr/>
          </a:p>
          <a:p>
            <a:pPr marL="0" lvl="0" indent="0" algn="l" rtl="0">
              <a:spcBef>
                <a:spcPts val="0"/>
              </a:spcBef>
              <a:spcAft>
                <a:spcPts val="0"/>
              </a:spcAft>
              <a:buNone/>
            </a:pP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By Bilal BOUDJEMA</a:t>
            </a:r>
            <a:endParaRPr/>
          </a:p>
        </p:txBody>
      </p:sp>
      <p:pic>
        <p:nvPicPr>
          <p:cNvPr id="136" name="Google Shape;136;p13"/>
          <p:cNvPicPr preferRelativeResize="0"/>
          <p:nvPr/>
        </p:nvPicPr>
        <p:blipFill>
          <a:blip r:embed="rId3">
            <a:alphaModFix/>
          </a:blip>
          <a:stretch>
            <a:fillRect/>
          </a:stretch>
        </p:blipFill>
        <p:spPr>
          <a:xfrm>
            <a:off x="7727150" y="66700"/>
            <a:ext cx="1357550" cy="1357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2"/>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02" name="Google Shape;202;p22"/>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03" name="Google Shape;203;p22"/>
          <p:cNvPicPr preferRelativeResize="0"/>
          <p:nvPr/>
        </p:nvPicPr>
        <p:blipFill>
          <a:blip r:embed="rId3">
            <a:alphaModFix/>
          </a:blip>
          <a:stretch>
            <a:fillRect/>
          </a:stretch>
        </p:blipFill>
        <p:spPr>
          <a:xfrm>
            <a:off x="2055950" y="105075"/>
            <a:ext cx="4933350" cy="4933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42" name="Google Shape;142;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3" name="Google Shape;143;p14"/>
          <p:cNvPicPr preferRelativeResize="0"/>
          <p:nvPr/>
        </p:nvPicPr>
        <p:blipFill>
          <a:blip r:embed="rId3">
            <a:alphaModFix/>
          </a:blip>
          <a:stretch>
            <a:fillRect/>
          </a:stretch>
        </p:blipFill>
        <p:spPr>
          <a:xfrm>
            <a:off x="2480013" y="479763"/>
            <a:ext cx="4183977" cy="418397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49" name="Google Shape;149;p15"/>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0" name="Google Shape;150;p15"/>
          <p:cNvPicPr preferRelativeResize="0"/>
          <p:nvPr/>
        </p:nvPicPr>
        <p:blipFill>
          <a:blip r:embed="rId3">
            <a:alphaModFix/>
          </a:blip>
          <a:stretch>
            <a:fillRect/>
          </a:stretch>
        </p:blipFill>
        <p:spPr>
          <a:xfrm>
            <a:off x="675450" y="782375"/>
            <a:ext cx="3239350" cy="3239350"/>
          </a:xfrm>
          <a:prstGeom prst="rect">
            <a:avLst/>
          </a:prstGeom>
          <a:noFill/>
          <a:ln>
            <a:noFill/>
          </a:ln>
        </p:spPr>
      </p:pic>
      <p:pic>
        <p:nvPicPr>
          <p:cNvPr id="151" name="Google Shape;151;p15"/>
          <p:cNvPicPr preferRelativeResize="0"/>
          <p:nvPr/>
        </p:nvPicPr>
        <p:blipFill>
          <a:blip r:embed="rId4">
            <a:alphaModFix/>
          </a:blip>
          <a:stretch>
            <a:fillRect/>
          </a:stretch>
        </p:blipFill>
        <p:spPr>
          <a:xfrm>
            <a:off x="5196375" y="782375"/>
            <a:ext cx="3239350" cy="3239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6"/>
          <p:cNvSpPr txBox="1">
            <a:spLocks noGrp="1"/>
          </p:cNvSpPr>
          <p:nvPr>
            <p:ph type="title"/>
          </p:nvPr>
        </p:nvSpPr>
        <p:spPr>
          <a:xfrm>
            <a:off x="279050" y="779150"/>
            <a:ext cx="8474400" cy="1729500"/>
          </a:xfrm>
          <a:prstGeom prst="rect">
            <a:avLst/>
          </a:prstGeom>
        </p:spPr>
        <p:txBody>
          <a:bodyPr spcFirstLastPara="1" wrap="square" lIns="91425" tIns="91425" rIns="91425" bIns="91425" anchor="t" anchorCtr="0">
            <a:normAutofit fontScale="90000"/>
          </a:bodyPr>
          <a:lstStyle/>
          <a:p>
            <a:pPr marL="0" lvl="0" indent="0" algn="l" rtl="0">
              <a:lnSpc>
                <a:spcPct val="175000"/>
              </a:lnSpc>
              <a:spcBef>
                <a:spcPts val="0"/>
              </a:spcBef>
              <a:spcAft>
                <a:spcPts val="0"/>
              </a:spcAft>
              <a:buNone/>
            </a:pPr>
            <a:r>
              <a:rPr lang="en-GB" sz="1100">
                <a:solidFill>
                  <a:srgbClr val="ECECEC"/>
                </a:solidFill>
                <a:highlight>
                  <a:srgbClr val="212121"/>
                </a:highlight>
                <a:latin typeface="Roboto"/>
                <a:ea typeface="Roboto"/>
                <a:cs typeface="Roboto"/>
                <a:sym typeface="Roboto"/>
              </a:rPr>
              <a:t>The date data type is a type of data used in programming and databases to represent dates. It typically stores information about a specific calendar date, including the day, month, and year. This data type allows for operations such as comparison, addition, and subtraction of dates, making it useful for tasks involving scheduling, time-sensitive calculations, and data organization.</a:t>
            </a:r>
            <a:endParaRPr sz="1100">
              <a:solidFill>
                <a:srgbClr val="ECECEC"/>
              </a:solidFill>
              <a:highlight>
                <a:srgbClr val="212121"/>
              </a:highlight>
              <a:latin typeface="Roboto"/>
              <a:ea typeface="Roboto"/>
              <a:cs typeface="Roboto"/>
              <a:sym typeface="Roboto"/>
            </a:endParaRPr>
          </a:p>
          <a:p>
            <a:pPr marL="0" lvl="0" indent="0" algn="l" rtl="0">
              <a:lnSpc>
                <a:spcPct val="175000"/>
              </a:lnSpc>
              <a:spcBef>
                <a:spcPts val="0"/>
              </a:spcBef>
              <a:spcAft>
                <a:spcPts val="0"/>
              </a:spcAft>
              <a:buNone/>
            </a:pPr>
            <a:endParaRPr sz="1100">
              <a:solidFill>
                <a:srgbClr val="ECECEC"/>
              </a:solidFill>
              <a:highlight>
                <a:srgbClr val="212121"/>
              </a:highlight>
              <a:latin typeface="Roboto"/>
              <a:ea typeface="Roboto"/>
              <a:cs typeface="Roboto"/>
              <a:sym typeface="Roboto"/>
            </a:endParaRPr>
          </a:p>
          <a:p>
            <a:pPr marL="0" lvl="0" indent="0" algn="l" rtl="0">
              <a:lnSpc>
                <a:spcPct val="175000"/>
              </a:lnSpc>
              <a:spcBef>
                <a:spcPts val="0"/>
              </a:spcBef>
              <a:spcAft>
                <a:spcPts val="0"/>
              </a:spcAft>
              <a:buNone/>
            </a:pPr>
            <a:r>
              <a:rPr lang="en-GB" sz="1422" b="1">
                <a:solidFill>
                  <a:srgbClr val="ECECEC"/>
                </a:solidFill>
                <a:highlight>
                  <a:srgbClr val="6AA84F"/>
                </a:highlight>
                <a:latin typeface="Roboto"/>
                <a:ea typeface="Roboto"/>
                <a:cs typeface="Roboto"/>
                <a:sym typeface="Roboto"/>
              </a:rPr>
              <a:t>Structure </a:t>
            </a:r>
            <a:r>
              <a:rPr lang="en-GB" sz="1422" b="1">
                <a:solidFill>
                  <a:srgbClr val="ECECEC"/>
                </a:solidFill>
                <a:highlight>
                  <a:srgbClr val="212121"/>
                </a:highlight>
                <a:latin typeface="Roboto"/>
                <a:ea typeface="Roboto"/>
                <a:cs typeface="Roboto"/>
                <a:sym typeface="Roboto"/>
              </a:rPr>
              <a:t>: </a:t>
            </a:r>
            <a:r>
              <a:rPr lang="en-GB" sz="1200">
                <a:solidFill>
                  <a:srgbClr val="ECECEC"/>
                </a:solidFill>
                <a:highlight>
                  <a:srgbClr val="212121"/>
                </a:highlight>
                <a:latin typeface="Roboto"/>
                <a:ea typeface="Roboto"/>
                <a:cs typeface="Roboto"/>
                <a:sym typeface="Roboto"/>
              </a:rPr>
              <a:t>YYYY-MM-DD format</a:t>
            </a:r>
            <a:endParaRPr sz="1422" b="1">
              <a:solidFill>
                <a:srgbClr val="ECECEC"/>
              </a:solidFill>
              <a:highlight>
                <a:srgbClr val="212121"/>
              </a:highlight>
              <a:latin typeface="Roboto"/>
              <a:ea typeface="Roboto"/>
              <a:cs typeface="Roboto"/>
              <a:sym typeface="Roboto"/>
            </a:endParaRPr>
          </a:p>
          <a:p>
            <a:pPr marL="0" lvl="0" indent="0" algn="l" rtl="0">
              <a:spcBef>
                <a:spcPts val="0"/>
              </a:spcBef>
              <a:spcAft>
                <a:spcPts val="0"/>
              </a:spcAft>
              <a:buNone/>
            </a:pPr>
            <a:endParaRPr/>
          </a:p>
        </p:txBody>
      </p:sp>
      <p:sp>
        <p:nvSpPr>
          <p:cNvPr id="157" name="Google Shape;157;p16"/>
          <p:cNvSpPr txBox="1">
            <a:spLocks noGrp="1"/>
          </p:cNvSpPr>
          <p:nvPr>
            <p:ph type="body" idx="1"/>
          </p:nvPr>
        </p:nvSpPr>
        <p:spPr>
          <a:xfrm>
            <a:off x="279050" y="2337100"/>
            <a:ext cx="8272500" cy="2138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solidFill>
                  <a:srgbClr val="ECECEC"/>
                </a:solidFill>
                <a:highlight>
                  <a:srgbClr val="6AA84F"/>
                </a:highlight>
              </a:rPr>
              <a:t>Examples</a:t>
            </a:r>
            <a:r>
              <a:rPr lang="en-GB" b="1">
                <a:solidFill>
                  <a:srgbClr val="ECECEC"/>
                </a:solidFill>
                <a:highlight>
                  <a:srgbClr val="212121"/>
                </a:highlight>
              </a:rPr>
              <a:t>: </a:t>
            </a:r>
            <a:endParaRPr b="1">
              <a:solidFill>
                <a:srgbClr val="ECECEC"/>
              </a:solidFill>
              <a:highlight>
                <a:srgbClr val="212121"/>
              </a:highlight>
            </a:endParaRPr>
          </a:p>
          <a:p>
            <a:pPr marL="457200" lvl="0" indent="-311150" algn="l" rtl="0">
              <a:spcBef>
                <a:spcPts val="0"/>
              </a:spcBef>
              <a:spcAft>
                <a:spcPts val="0"/>
              </a:spcAft>
              <a:buClr>
                <a:srgbClr val="ECECEC"/>
              </a:buClr>
              <a:buSzPts val="1300"/>
              <a:buFont typeface="Lato"/>
              <a:buAutoNum type="arabicPeriod"/>
            </a:pPr>
            <a:r>
              <a:rPr lang="en-GB" b="1">
                <a:solidFill>
                  <a:srgbClr val="ECECEC"/>
                </a:solidFill>
                <a:highlight>
                  <a:srgbClr val="212121"/>
                </a:highlight>
              </a:rPr>
              <a:t>Scheduling Appointments</a:t>
            </a:r>
            <a:r>
              <a:rPr lang="en-GB">
                <a:solidFill>
                  <a:srgbClr val="ECECEC"/>
                </a:solidFill>
                <a:highlight>
                  <a:srgbClr val="212121"/>
                </a:highlight>
              </a:rPr>
              <a:t>: Date data types are crucial for scheduling appointments and events. For instance, in a calendar application, the date data type allows users to input appointment dates, ensuring accurate representation and management of scheduled events.</a:t>
            </a:r>
            <a:endParaRPr>
              <a:solidFill>
                <a:srgbClr val="ECECEC"/>
              </a:solidFill>
              <a:highlight>
                <a:srgbClr val="212121"/>
              </a:highlight>
            </a:endParaRPr>
          </a:p>
          <a:p>
            <a:pPr marL="457200" lvl="0" indent="-311150" algn="l" rtl="0">
              <a:spcBef>
                <a:spcPts val="0"/>
              </a:spcBef>
              <a:spcAft>
                <a:spcPts val="0"/>
              </a:spcAft>
              <a:buClr>
                <a:srgbClr val="ECECEC"/>
              </a:buClr>
              <a:buSzPts val="1300"/>
              <a:buFont typeface="Lato"/>
              <a:buAutoNum type="arabicPeriod"/>
            </a:pPr>
            <a:r>
              <a:rPr lang="en-GB" b="1">
                <a:solidFill>
                  <a:srgbClr val="ECECEC"/>
                </a:solidFill>
                <a:highlight>
                  <a:srgbClr val="212121"/>
                </a:highlight>
              </a:rPr>
              <a:t>Financial Transactions</a:t>
            </a:r>
            <a:r>
              <a:rPr lang="en-GB">
                <a:solidFill>
                  <a:srgbClr val="ECECEC"/>
                </a:solidFill>
                <a:highlight>
                  <a:srgbClr val="212121"/>
                </a:highlight>
              </a:rPr>
              <a:t>: Date data types play a vital role in recording transaction dates in financial systems. For example, in a banking application, the date data type enables accurate tracking of when transactions occur, facilitating auditing, reporting, and analysis of financial activities.</a:t>
            </a:r>
            <a:endParaRPr/>
          </a:p>
        </p:txBody>
      </p:sp>
      <p:sp>
        <p:nvSpPr>
          <p:cNvPr id="158" name="Google Shape;158;p16"/>
          <p:cNvSpPr txBox="1"/>
          <p:nvPr/>
        </p:nvSpPr>
        <p:spPr>
          <a:xfrm>
            <a:off x="3734850" y="188925"/>
            <a:ext cx="1674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b="1">
                <a:solidFill>
                  <a:srgbClr val="ECECEC"/>
                </a:solidFill>
                <a:highlight>
                  <a:srgbClr val="212121"/>
                </a:highlight>
                <a:latin typeface="Roboto"/>
                <a:ea typeface="Roboto"/>
                <a:cs typeface="Roboto"/>
                <a:sym typeface="Roboto"/>
              </a:rPr>
              <a:t>Date Data Type</a:t>
            </a:r>
            <a:endParaRPr b="1">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279050" y="779150"/>
            <a:ext cx="8474400" cy="1426800"/>
          </a:xfrm>
          <a:prstGeom prst="rect">
            <a:avLst/>
          </a:prstGeom>
        </p:spPr>
        <p:txBody>
          <a:bodyPr spcFirstLastPara="1" wrap="square" lIns="91425" tIns="91425" rIns="91425" bIns="91425" anchor="t" anchorCtr="0">
            <a:normAutofit fontScale="90000"/>
          </a:bodyPr>
          <a:lstStyle/>
          <a:p>
            <a:pPr marL="0" lvl="0" indent="0" algn="l" rtl="0">
              <a:lnSpc>
                <a:spcPct val="175000"/>
              </a:lnSpc>
              <a:spcBef>
                <a:spcPts val="0"/>
              </a:spcBef>
              <a:spcAft>
                <a:spcPts val="0"/>
              </a:spcAft>
              <a:buNone/>
            </a:pPr>
            <a:r>
              <a:rPr lang="en-GB" sz="1311">
                <a:solidFill>
                  <a:srgbClr val="ECECEC"/>
                </a:solidFill>
                <a:latin typeface="Roboto"/>
                <a:ea typeface="Roboto"/>
                <a:cs typeface="Roboto"/>
                <a:sym typeface="Roboto"/>
              </a:rPr>
              <a:t>The Time data type represents a specific point in time, typically measured in hours, minutes, seconds, and sometimes milliseconds. It is commonly used in programming and databases to store and manipulate time-related information, such as event scheduling, tracking durations, or managing time intervals.</a:t>
            </a:r>
            <a:endParaRPr sz="1211">
              <a:solidFill>
                <a:srgbClr val="ECECEC"/>
              </a:solidFill>
              <a:latin typeface="Roboto"/>
              <a:ea typeface="Roboto"/>
              <a:cs typeface="Roboto"/>
              <a:sym typeface="Roboto"/>
            </a:endParaRPr>
          </a:p>
          <a:p>
            <a:pPr marL="0" lvl="0" indent="0" algn="l" rtl="0">
              <a:lnSpc>
                <a:spcPct val="175000"/>
              </a:lnSpc>
              <a:spcBef>
                <a:spcPts val="0"/>
              </a:spcBef>
              <a:spcAft>
                <a:spcPts val="0"/>
              </a:spcAft>
              <a:buNone/>
            </a:pPr>
            <a:r>
              <a:rPr lang="en-GB" sz="1422" b="1">
                <a:solidFill>
                  <a:srgbClr val="ECECEC"/>
                </a:solidFill>
                <a:highlight>
                  <a:srgbClr val="6AA84F"/>
                </a:highlight>
                <a:latin typeface="Roboto"/>
                <a:ea typeface="Roboto"/>
                <a:cs typeface="Roboto"/>
                <a:sym typeface="Roboto"/>
              </a:rPr>
              <a:t>Structure </a:t>
            </a:r>
            <a:r>
              <a:rPr lang="en-GB" sz="1422" b="1">
                <a:solidFill>
                  <a:srgbClr val="ECECEC"/>
                </a:solidFill>
                <a:highlight>
                  <a:srgbClr val="212121"/>
                </a:highlight>
                <a:latin typeface="Roboto"/>
                <a:ea typeface="Roboto"/>
                <a:cs typeface="Roboto"/>
                <a:sym typeface="Roboto"/>
              </a:rPr>
              <a:t>: </a:t>
            </a:r>
            <a:r>
              <a:rPr lang="en-GB" sz="1200">
                <a:solidFill>
                  <a:srgbClr val="ECECEC"/>
                </a:solidFill>
                <a:latin typeface="Roboto"/>
                <a:ea typeface="Roboto"/>
                <a:cs typeface="Roboto"/>
                <a:sym typeface="Roboto"/>
              </a:rPr>
              <a:t>HH:MM:SS  format </a:t>
            </a:r>
            <a:endParaRPr sz="1200">
              <a:solidFill>
                <a:srgbClr val="ECECEC"/>
              </a:solidFill>
              <a:latin typeface="Roboto"/>
              <a:ea typeface="Roboto"/>
              <a:cs typeface="Roboto"/>
              <a:sym typeface="Roboto"/>
            </a:endParaRPr>
          </a:p>
        </p:txBody>
      </p:sp>
      <p:sp>
        <p:nvSpPr>
          <p:cNvPr id="164" name="Google Shape;164;p17"/>
          <p:cNvSpPr txBox="1">
            <a:spLocks noGrp="1"/>
          </p:cNvSpPr>
          <p:nvPr>
            <p:ph type="body" idx="1"/>
          </p:nvPr>
        </p:nvSpPr>
        <p:spPr>
          <a:xfrm>
            <a:off x="279050" y="2337100"/>
            <a:ext cx="8272500" cy="1623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solidFill>
                  <a:srgbClr val="ECECEC"/>
                </a:solidFill>
                <a:highlight>
                  <a:srgbClr val="6AA84F"/>
                </a:highlight>
              </a:rPr>
              <a:t>Examples</a:t>
            </a:r>
            <a:r>
              <a:rPr lang="en-GB" b="1">
                <a:solidFill>
                  <a:srgbClr val="ECECEC"/>
                </a:solidFill>
                <a:highlight>
                  <a:srgbClr val="212121"/>
                </a:highlight>
              </a:rPr>
              <a:t>: </a:t>
            </a:r>
            <a:endParaRPr b="1">
              <a:solidFill>
                <a:srgbClr val="ECECEC"/>
              </a:solidFill>
              <a:highlight>
                <a:srgbClr val="212121"/>
              </a:highlight>
            </a:endParaRPr>
          </a:p>
          <a:p>
            <a:pPr marL="457200" lvl="0" indent="-311150" algn="l" rtl="0">
              <a:spcBef>
                <a:spcPts val="0"/>
              </a:spcBef>
              <a:spcAft>
                <a:spcPts val="0"/>
              </a:spcAft>
              <a:buClr>
                <a:srgbClr val="ECECEC"/>
              </a:buClr>
              <a:buSzPts val="1300"/>
              <a:buFont typeface="Lato"/>
              <a:buAutoNum type="arabicPeriod"/>
            </a:pPr>
            <a:r>
              <a:rPr lang="en-GB" b="1">
                <a:solidFill>
                  <a:srgbClr val="ECECEC"/>
                </a:solidFill>
              </a:rPr>
              <a:t>Restaurant Reservations: </a:t>
            </a:r>
            <a:r>
              <a:rPr lang="en-GB">
                <a:solidFill>
                  <a:srgbClr val="ECECEC"/>
                </a:solidFill>
              </a:rPr>
              <a:t>Time data type enables customers to book tables for specific times, aiding restaurants in managing reservations effectively.</a:t>
            </a:r>
            <a:endParaRPr>
              <a:solidFill>
                <a:srgbClr val="ECECEC"/>
              </a:solidFill>
            </a:endParaRPr>
          </a:p>
          <a:p>
            <a:pPr marL="457200" lvl="0" indent="0" algn="l" rtl="0">
              <a:spcBef>
                <a:spcPts val="0"/>
              </a:spcBef>
              <a:spcAft>
                <a:spcPts val="0"/>
              </a:spcAft>
              <a:buNone/>
            </a:pPr>
            <a:endParaRPr b="1">
              <a:solidFill>
                <a:srgbClr val="ECECEC"/>
              </a:solidFill>
            </a:endParaRPr>
          </a:p>
          <a:p>
            <a:pPr marL="457200" lvl="0" indent="-311150" algn="l" rtl="0">
              <a:spcBef>
                <a:spcPts val="0"/>
              </a:spcBef>
              <a:spcAft>
                <a:spcPts val="0"/>
              </a:spcAft>
              <a:buClr>
                <a:srgbClr val="ECECEC"/>
              </a:buClr>
              <a:buSzPts val="1300"/>
              <a:buFont typeface="Lato"/>
              <a:buAutoNum type="arabicPeriod"/>
            </a:pPr>
            <a:r>
              <a:rPr lang="en-GB" b="1">
                <a:solidFill>
                  <a:srgbClr val="ECECEC"/>
                </a:solidFill>
              </a:rPr>
              <a:t>Bus Schedules: </a:t>
            </a:r>
            <a:r>
              <a:rPr lang="en-GB">
                <a:solidFill>
                  <a:srgbClr val="ECECEC"/>
                </a:solidFill>
              </a:rPr>
              <a:t>Time data type helps in displaying and updating bus schedules accurately, ensuring passengers have reliable information for planning their journeys.</a:t>
            </a:r>
            <a:endParaRPr>
              <a:solidFill>
                <a:srgbClr val="ECECEC"/>
              </a:solidFill>
            </a:endParaRPr>
          </a:p>
        </p:txBody>
      </p:sp>
      <p:sp>
        <p:nvSpPr>
          <p:cNvPr id="165" name="Google Shape;165;p17"/>
          <p:cNvSpPr txBox="1"/>
          <p:nvPr/>
        </p:nvSpPr>
        <p:spPr>
          <a:xfrm>
            <a:off x="3734850" y="188925"/>
            <a:ext cx="1674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ECECEC"/>
                </a:solidFill>
                <a:latin typeface="Roboto"/>
                <a:ea typeface="Roboto"/>
                <a:cs typeface="Roboto"/>
                <a:sym typeface="Roboto"/>
              </a:rPr>
              <a:t>Time </a:t>
            </a:r>
            <a:r>
              <a:rPr lang="en-GB" sz="1300" b="1">
                <a:solidFill>
                  <a:srgbClr val="ECECEC"/>
                </a:solidFill>
                <a:latin typeface="Roboto"/>
                <a:ea typeface="Roboto"/>
                <a:cs typeface="Roboto"/>
                <a:sym typeface="Roboto"/>
              </a:rPr>
              <a:t>Data Type</a:t>
            </a:r>
            <a:endParaRPr b="1">
              <a:solidFill>
                <a:schemeClr val="lt1"/>
              </a:solidFill>
              <a:latin typeface="Lato"/>
              <a:ea typeface="Lato"/>
              <a:cs typeface="Lato"/>
              <a:sym typeface="Lato"/>
            </a:endParaRPr>
          </a:p>
        </p:txBody>
      </p:sp>
      <p:sp>
        <p:nvSpPr>
          <p:cNvPr id="166" name="Google Shape;166;p17"/>
          <p:cNvSpPr txBox="1"/>
          <p:nvPr/>
        </p:nvSpPr>
        <p:spPr>
          <a:xfrm>
            <a:off x="4901450" y="1946475"/>
            <a:ext cx="3000000" cy="75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r>
              <a:rPr lang="en-GB" sz="1200">
                <a:solidFill>
                  <a:srgbClr val="ECECEC"/>
                </a:solidFill>
                <a:highlight>
                  <a:srgbClr val="93C47D"/>
                </a:highlight>
                <a:latin typeface="Roboto"/>
                <a:ea typeface="Roboto"/>
                <a:cs typeface="Roboto"/>
                <a:sym typeface="Roboto"/>
              </a:rPr>
              <a:t>09:25:15</a:t>
            </a:r>
            <a:endParaRPr sz="1200">
              <a:solidFill>
                <a:srgbClr val="ECECEC"/>
              </a:solidFill>
              <a:highlight>
                <a:srgbClr val="93C47D"/>
              </a:highlight>
              <a:latin typeface="Roboto"/>
              <a:ea typeface="Roboto"/>
              <a:cs typeface="Roboto"/>
              <a:sym typeface="Roboto"/>
            </a:endParaRPr>
          </a:p>
          <a:p>
            <a:pPr marL="0" lvl="0" indent="0" algn="l" rtl="0">
              <a:lnSpc>
                <a:spcPct val="115000"/>
              </a:lnSpc>
              <a:spcBef>
                <a:spcPts val="1500"/>
              </a:spcBef>
              <a:spcAft>
                <a:spcPts val="0"/>
              </a:spcAft>
              <a:buNone/>
            </a:pP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8"/>
          <p:cNvSpPr txBox="1">
            <a:spLocks noGrp="1"/>
          </p:cNvSpPr>
          <p:nvPr>
            <p:ph type="title"/>
          </p:nvPr>
        </p:nvSpPr>
        <p:spPr>
          <a:xfrm>
            <a:off x="279050" y="779150"/>
            <a:ext cx="8474400" cy="1215000"/>
          </a:xfrm>
          <a:prstGeom prst="rect">
            <a:avLst/>
          </a:prstGeom>
        </p:spPr>
        <p:txBody>
          <a:bodyPr spcFirstLastPara="1" wrap="square" lIns="91425" tIns="91425" rIns="91425" bIns="91425" anchor="t" anchorCtr="0">
            <a:normAutofit/>
          </a:bodyPr>
          <a:lstStyle/>
          <a:p>
            <a:pPr marL="0" lvl="0" indent="0" algn="l" rtl="0">
              <a:lnSpc>
                <a:spcPct val="175000"/>
              </a:lnSpc>
              <a:spcBef>
                <a:spcPts val="0"/>
              </a:spcBef>
              <a:spcAft>
                <a:spcPts val="0"/>
              </a:spcAft>
              <a:buNone/>
            </a:pPr>
            <a:r>
              <a:rPr lang="en-GB" sz="1311">
                <a:solidFill>
                  <a:srgbClr val="ECECEC"/>
                </a:solidFill>
                <a:latin typeface="Roboto"/>
                <a:ea typeface="Roboto"/>
                <a:cs typeface="Roboto"/>
                <a:sym typeface="Roboto"/>
              </a:rPr>
              <a:t>The DateTime data type is used to represent a specific date and time, typically including information about the year, month, day, hour, minute, second, and sometimes milliseconds. It is commonly utilized in programming and databases for tasks such as recording timestamps, scheduling events, and performing date arithmetic.</a:t>
            </a:r>
            <a:endParaRPr sz="1422" b="1">
              <a:solidFill>
                <a:srgbClr val="ECECEC"/>
              </a:solidFill>
              <a:highlight>
                <a:srgbClr val="6AA84F"/>
              </a:highlight>
              <a:latin typeface="Roboto"/>
              <a:ea typeface="Roboto"/>
              <a:cs typeface="Roboto"/>
              <a:sym typeface="Roboto"/>
            </a:endParaRPr>
          </a:p>
        </p:txBody>
      </p:sp>
      <p:sp>
        <p:nvSpPr>
          <p:cNvPr id="172" name="Google Shape;172;p18"/>
          <p:cNvSpPr txBox="1">
            <a:spLocks noGrp="1"/>
          </p:cNvSpPr>
          <p:nvPr>
            <p:ph type="body" idx="1"/>
          </p:nvPr>
        </p:nvSpPr>
        <p:spPr>
          <a:xfrm>
            <a:off x="279050" y="2337100"/>
            <a:ext cx="8272500" cy="2138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solidFill>
                  <a:srgbClr val="ECECEC"/>
                </a:solidFill>
                <a:highlight>
                  <a:srgbClr val="6AA84F"/>
                </a:highlight>
              </a:rPr>
              <a:t>Examples</a:t>
            </a:r>
            <a:r>
              <a:rPr lang="en-GB" b="1">
                <a:solidFill>
                  <a:srgbClr val="ECECEC"/>
                </a:solidFill>
                <a:highlight>
                  <a:srgbClr val="212121"/>
                </a:highlight>
              </a:rPr>
              <a:t>: </a:t>
            </a:r>
            <a:endParaRPr b="1">
              <a:solidFill>
                <a:srgbClr val="ECECEC"/>
              </a:solidFill>
              <a:highlight>
                <a:srgbClr val="212121"/>
              </a:highlight>
            </a:endParaRPr>
          </a:p>
          <a:p>
            <a:pPr marL="457200" lvl="0" indent="-311150" algn="l" rtl="0">
              <a:spcBef>
                <a:spcPts val="0"/>
              </a:spcBef>
              <a:spcAft>
                <a:spcPts val="0"/>
              </a:spcAft>
              <a:buClr>
                <a:srgbClr val="ECECEC"/>
              </a:buClr>
              <a:buSzPts val="1300"/>
              <a:buAutoNum type="arabicPeriod"/>
            </a:pPr>
            <a:r>
              <a:rPr lang="en-GB" b="1">
                <a:solidFill>
                  <a:srgbClr val="ECECEC"/>
                </a:solidFill>
              </a:rPr>
              <a:t>Flight Booking System: DateTime data type is used to manage departure and arrival times of flights, ensuring accurate scheduling and booking. </a:t>
            </a:r>
            <a:endParaRPr b="1">
              <a:solidFill>
                <a:srgbClr val="ECECEC"/>
              </a:solidFill>
            </a:endParaRPr>
          </a:p>
          <a:p>
            <a:pPr marL="0" lvl="0" indent="0" algn="l" rtl="0">
              <a:spcBef>
                <a:spcPts val="0"/>
              </a:spcBef>
              <a:spcAft>
                <a:spcPts val="0"/>
              </a:spcAft>
              <a:buNone/>
            </a:pPr>
            <a:endParaRPr b="1">
              <a:solidFill>
                <a:srgbClr val="ECECEC"/>
              </a:solidFill>
            </a:endParaRPr>
          </a:p>
          <a:p>
            <a:pPr marL="457200" lvl="0" indent="-311150" algn="l" rtl="0">
              <a:spcBef>
                <a:spcPts val="0"/>
              </a:spcBef>
              <a:spcAft>
                <a:spcPts val="0"/>
              </a:spcAft>
              <a:buClr>
                <a:srgbClr val="ECECEC"/>
              </a:buClr>
              <a:buSzPts val="1300"/>
              <a:buAutoNum type="arabicPeriod"/>
            </a:pPr>
            <a:r>
              <a:rPr lang="en-GB" b="1">
                <a:solidFill>
                  <a:srgbClr val="ECECEC"/>
                </a:solidFill>
              </a:rPr>
              <a:t>Financial Transactions: DateTime data type is employed to timestamp transactions in banking systems, facilitating precise record-keeping and audit trails.</a:t>
            </a:r>
            <a:endParaRPr b="1">
              <a:solidFill>
                <a:srgbClr val="ECECEC"/>
              </a:solidFill>
            </a:endParaRPr>
          </a:p>
          <a:p>
            <a:pPr marL="0" lvl="0" indent="0" algn="l" rtl="0">
              <a:spcBef>
                <a:spcPts val="0"/>
              </a:spcBef>
              <a:spcAft>
                <a:spcPts val="0"/>
              </a:spcAft>
              <a:buNone/>
            </a:pPr>
            <a:endParaRPr b="1">
              <a:solidFill>
                <a:srgbClr val="ECECEC"/>
              </a:solidFill>
            </a:endParaRPr>
          </a:p>
          <a:p>
            <a:pPr marL="0" lvl="0" indent="0" algn="l" rtl="0">
              <a:spcBef>
                <a:spcPts val="0"/>
              </a:spcBef>
              <a:spcAft>
                <a:spcPts val="0"/>
              </a:spcAft>
              <a:buNone/>
            </a:pPr>
            <a:endParaRPr b="1">
              <a:solidFill>
                <a:srgbClr val="ECECEC"/>
              </a:solidFill>
            </a:endParaRPr>
          </a:p>
        </p:txBody>
      </p:sp>
      <p:sp>
        <p:nvSpPr>
          <p:cNvPr id="173" name="Google Shape;173;p18"/>
          <p:cNvSpPr txBox="1"/>
          <p:nvPr/>
        </p:nvSpPr>
        <p:spPr>
          <a:xfrm>
            <a:off x="3734850" y="188925"/>
            <a:ext cx="16743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ECECEC"/>
                </a:solidFill>
                <a:latin typeface="Roboto"/>
                <a:ea typeface="Roboto"/>
                <a:cs typeface="Roboto"/>
                <a:sym typeface="Roboto"/>
              </a:rPr>
              <a:t>Date Time </a:t>
            </a:r>
            <a:r>
              <a:rPr lang="en-GB" sz="1300" b="1">
                <a:solidFill>
                  <a:srgbClr val="ECECEC"/>
                </a:solidFill>
                <a:latin typeface="Roboto"/>
                <a:ea typeface="Roboto"/>
                <a:cs typeface="Roboto"/>
                <a:sym typeface="Roboto"/>
              </a:rPr>
              <a:t>Data Type</a:t>
            </a:r>
            <a:endParaRPr b="1">
              <a:solidFill>
                <a:schemeClr val="lt1"/>
              </a:solidFill>
              <a:latin typeface="Lato"/>
              <a:ea typeface="Lato"/>
              <a:cs typeface="Lato"/>
              <a:sym typeface="Lato"/>
            </a:endParaRPr>
          </a:p>
        </p:txBody>
      </p:sp>
      <p:pic>
        <p:nvPicPr>
          <p:cNvPr id="174" name="Google Shape;174;p18"/>
          <p:cNvPicPr preferRelativeResize="0"/>
          <p:nvPr/>
        </p:nvPicPr>
        <p:blipFill>
          <a:blip r:embed="rId3">
            <a:alphaModFix/>
          </a:blip>
          <a:stretch>
            <a:fillRect/>
          </a:stretch>
        </p:blipFill>
        <p:spPr>
          <a:xfrm>
            <a:off x="1957675" y="1994150"/>
            <a:ext cx="2483225" cy="40708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9"/>
          <p:cNvSpPr txBox="1">
            <a:spLocks noGrp="1"/>
          </p:cNvSpPr>
          <p:nvPr>
            <p:ph type="title"/>
          </p:nvPr>
        </p:nvSpPr>
        <p:spPr>
          <a:xfrm>
            <a:off x="279050" y="779150"/>
            <a:ext cx="8474400" cy="1426800"/>
          </a:xfrm>
          <a:prstGeom prst="rect">
            <a:avLst/>
          </a:prstGeom>
        </p:spPr>
        <p:txBody>
          <a:bodyPr spcFirstLastPara="1" wrap="square" lIns="91425" tIns="91425" rIns="91425" bIns="91425" anchor="t" anchorCtr="0">
            <a:normAutofit fontScale="90000"/>
          </a:bodyPr>
          <a:lstStyle/>
          <a:p>
            <a:pPr marL="0" lvl="0" indent="0" algn="l" rtl="0">
              <a:lnSpc>
                <a:spcPct val="175000"/>
              </a:lnSpc>
              <a:spcBef>
                <a:spcPts val="0"/>
              </a:spcBef>
              <a:spcAft>
                <a:spcPts val="0"/>
              </a:spcAft>
              <a:buNone/>
            </a:pPr>
            <a:r>
              <a:rPr lang="en-GB" sz="1311">
                <a:solidFill>
                  <a:srgbClr val="ECECEC"/>
                </a:solidFill>
                <a:latin typeface="Roboto"/>
                <a:ea typeface="Roboto"/>
                <a:cs typeface="Roboto"/>
                <a:sym typeface="Roboto"/>
              </a:rPr>
              <a:t>The Timestamp data type represents a specific moment in time, often measured in seconds or milliseconds from a predefined starting point, such as the Unix epoch. It is commonly used in databases and programming for accurate timekeeping and data tracking.</a:t>
            </a:r>
            <a:endParaRPr sz="1311">
              <a:solidFill>
                <a:srgbClr val="ECECEC"/>
              </a:solidFill>
              <a:latin typeface="Roboto"/>
              <a:ea typeface="Roboto"/>
              <a:cs typeface="Roboto"/>
              <a:sym typeface="Roboto"/>
            </a:endParaRPr>
          </a:p>
          <a:p>
            <a:pPr marL="0" lvl="0" indent="0" algn="l" rtl="0">
              <a:lnSpc>
                <a:spcPct val="175000"/>
              </a:lnSpc>
              <a:spcBef>
                <a:spcPts val="0"/>
              </a:spcBef>
              <a:spcAft>
                <a:spcPts val="0"/>
              </a:spcAft>
              <a:buNone/>
            </a:pPr>
            <a:r>
              <a:rPr lang="en-GB" sz="1422" b="1">
                <a:solidFill>
                  <a:srgbClr val="ECECEC"/>
                </a:solidFill>
                <a:highlight>
                  <a:srgbClr val="6AA84F"/>
                </a:highlight>
                <a:latin typeface="Roboto"/>
                <a:ea typeface="Roboto"/>
                <a:cs typeface="Roboto"/>
                <a:sym typeface="Roboto"/>
              </a:rPr>
              <a:t>Combination of date and time components</a:t>
            </a:r>
            <a:endParaRPr sz="1422" b="1">
              <a:solidFill>
                <a:srgbClr val="ECECEC"/>
              </a:solidFill>
              <a:highlight>
                <a:srgbClr val="6AA84F"/>
              </a:highlight>
              <a:latin typeface="Roboto"/>
              <a:ea typeface="Roboto"/>
              <a:cs typeface="Roboto"/>
              <a:sym typeface="Roboto"/>
            </a:endParaRPr>
          </a:p>
          <a:p>
            <a:pPr marL="0" lvl="0" indent="0" algn="l" rtl="0">
              <a:lnSpc>
                <a:spcPct val="175000"/>
              </a:lnSpc>
              <a:spcBef>
                <a:spcPts val="0"/>
              </a:spcBef>
              <a:spcAft>
                <a:spcPts val="0"/>
              </a:spcAft>
              <a:buNone/>
            </a:pPr>
            <a:endParaRPr sz="1422" b="1">
              <a:solidFill>
                <a:srgbClr val="ECECEC"/>
              </a:solidFill>
              <a:highlight>
                <a:srgbClr val="6AA84F"/>
              </a:highlight>
              <a:latin typeface="Roboto"/>
              <a:ea typeface="Roboto"/>
              <a:cs typeface="Roboto"/>
              <a:sym typeface="Roboto"/>
            </a:endParaRPr>
          </a:p>
          <a:p>
            <a:pPr marL="0" lvl="0" indent="0" algn="l" rtl="0">
              <a:lnSpc>
                <a:spcPct val="175000"/>
              </a:lnSpc>
              <a:spcBef>
                <a:spcPts val="0"/>
              </a:spcBef>
              <a:spcAft>
                <a:spcPts val="0"/>
              </a:spcAft>
              <a:buNone/>
            </a:pPr>
            <a:endParaRPr sz="1422" b="1">
              <a:solidFill>
                <a:srgbClr val="ECECEC"/>
              </a:solidFill>
              <a:highlight>
                <a:srgbClr val="6AA84F"/>
              </a:highlight>
              <a:latin typeface="Roboto"/>
              <a:ea typeface="Roboto"/>
              <a:cs typeface="Roboto"/>
              <a:sym typeface="Roboto"/>
            </a:endParaRPr>
          </a:p>
        </p:txBody>
      </p:sp>
      <p:sp>
        <p:nvSpPr>
          <p:cNvPr id="180" name="Google Shape;180;p19"/>
          <p:cNvSpPr txBox="1">
            <a:spLocks noGrp="1"/>
          </p:cNvSpPr>
          <p:nvPr>
            <p:ph type="body" idx="1"/>
          </p:nvPr>
        </p:nvSpPr>
        <p:spPr>
          <a:xfrm>
            <a:off x="294450" y="2115225"/>
            <a:ext cx="8555100" cy="17145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GB" b="1">
                <a:solidFill>
                  <a:srgbClr val="ECECEC"/>
                </a:solidFill>
                <a:highlight>
                  <a:srgbClr val="6AA84F"/>
                </a:highlight>
              </a:rPr>
              <a:t>Examples</a:t>
            </a:r>
            <a:r>
              <a:rPr lang="en-GB" b="1">
                <a:solidFill>
                  <a:srgbClr val="ECECEC"/>
                </a:solidFill>
                <a:highlight>
                  <a:srgbClr val="212121"/>
                </a:highlight>
              </a:rPr>
              <a:t>: </a:t>
            </a:r>
            <a:endParaRPr b="1">
              <a:solidFill>
                <a:srgbClr val="ECECEC"/>
              </a:solidFill>
              <a:highlight>
                <a:srgbClr val="212121"/>
              </a:highlight>
            </a:endParaRPr>
          </a:p>
          <a:p>
            <a:pPr marL="457200" lvl="0" indent="-304958" algn="l" rtl="0">
              <a:spcBef>
                <a:spcPts val="0"/>
              </a:spcBef>
              <a:spcAft>
                <a:spcPts val="0"/>
              </a:spcAft>
              <a:buClr>
                <a:srgbClr val="ECECEC"/>
              </a:buClr>
              <a:buSzPct val="100000"/>
              <a:buAutoNum type="arabicPeriod"/>
            </a:pPr>
            <a:r>
              <a:rPr lang="en-GB" b="1">
                <a:solidFill>
                  <a:srgbClr val="ECECEC"/>
                </a:solidFill>
              </a:rPr>
              <a:t>Financial Analysis:</a:t>
            </a:r>
            <a:r>
              <a:rPr lang="en-GB">
                <a:solidFill>
                  <a:srgbClr val="ECECEC"/>
                </a:solidFill>
              </a:rPr>
              <a:t> Timestamp data type aids in analyzing stock market data, enabling tracking of price fluctuations and facilitating algorithmic trading.</a:t>
            </a:r>
            <a:endParaRPr>
              <a:solidFill>
                <a:srgbClr val="ECECEC"/>
              </a:solidFill>
            </a:endParaRPr>
          </a:p>
          <a:p>
            <a:pPr marL="0" lvl="0" indent="0" algn="l" rtl="0">
              <a:spcBef>
                <a:spcPts val="0"/>
              </a:spcBef>
              <a:spcAft>
                <a:spcPts val="0"/>
              </a:spcAft>
              <a:buNone/>
            </a:pPr>
            <a:endParaRPr b="1">
              <a:solidFill>
                <a:srgbClr val="ECECEC"/>
              </a:solidFill>
            </a:endParaRPr>
          </a:p>
          <a:p>
            <a:pPr marL="457200" lvl="0" indent="-304958" algn="l" rtl="0">
              <a:spcBef>
                <a:spcPts val="0"/>
              </a:spcBef>
              <a:spcAft>
                <a:spcPts val="0"/>
              </a:spcAft>
              <a:buClr>
                <a:srgbClr val="ECECEC"/>
              </a:buClr>
              <a:buSzPct val="100000"/>
              <a:buAutoNum type="arabicPeriod"/>
            </a:pPr>
            <a:r>
              <a:rPr lang="en-GB" b="1">
                <a:solidFill>
                  <a:srgbClr val="ECECEC"/>
                </a:solidFill>
              </a:rPr>
              <a:t>Environmental Monitoring: </a:t>
            </a:r>
            <a:r>
              <a:rPr lang="en-GB">
                <a:solidFill>
                  <a:srgbClr val="ECECEC"/>
                </a:solidFill>
              </a:rPr>
              <a:t>Timestamp data type is essential for processing time-series data from environmental sensors, helping researchers track changes in climate variables for analysis and decision-making.</a:t>
            </a:r>
            <a:endParaRPr>
              <a:solidFill>
                <a:srgbClr val="ECECEC"/>
              </a:solidFill>
            </a:endParaRPr>
          </a:p>
          <a:p>
            <a:pPr marL="0" lvl="0" indent="0" algn="l" rtl="0">
              <a:spcBef>
                <a:spcPts val="0"/>
              </a:spcBef>
              <a:spcAft>
                <a:spcPts val="0"/>
              </a:spcAft>
              <a:buNone/>
            </a:pPr>
            <a:endParaRPr>
              <a:solidFill>
                <a:srgbClr val="ECECEC"/>
              </a:solidFill>
            </a:endParaRPr>
          </a:p>
          <a:p>
            <a:pPr marL="0" lvl="0" indent="0" algn="l" rtl="0">
              <a:spcBef>
                <a:spcPts val="0"/>
              </a:spcBef>
              <a:spcAft>
                <a:spcPts val="0"/>
              </a:spcAft>
              <a:buNone/>
            </a:pPr>
            <a:endParaRPr b="1">
              <a:solidFill>
                <a:srgbClr val="ECECEC"/>
              </a:solidFill>
            </a:endParaRPr>
          </a:p>
        </p:txBody>
      </p:sp>
      <p:sp>
        <p:nvSpPr>
          <p:cNvPr id="181" name="Google Shape;181;p19"/>
          <p:cNvSpPr txBox="1"/>
          <p:nvPr/>
        </p:nvSpPr>
        <p:spPr>
          <a:xfrm>
            <a:off x="3734850" y="188925"/>
            <a:ext cx="247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ECECEC"/>
                </a:solidFill>
                <a:latin typeface="Roboto"/>
                <a:ea typeface="Roboto"/>
                <a:cs typeface="Roboto"/>
                <a:sym typeface="Roboto"/>
              </a:rPr>
              <a:t>Timestamp </a:t>
            </a:r>
            <a:r>
              <a:rPr lang="en-GB" sz="1300" b="1">
                <a:solidFill>
                  <a:srgbClr val="ECECEC"/>
                </a:solidFill>
                <a:latin typeface="Roboto"/>
                <a:ea typeface="Roboto"/>
                <a:cs typeface="Roboto"/>
                <a:sym typeface="Roboto"/>
              </a:rPr>
              <a:t>Data Type</a:t>
            </a:r>
            <a:endParaRPr b="1">
              <a:solidFill>
                <a:schemeClr val="lt1"/>
              </a:solidFill>
              <a:latin typeface="Lato"/>
              <a:ea typeface="Lato"/>
              <a:cs typeface="Lato"/>
              <a:sym typeface="Lato"/>
            </a:endParaRPr>
          </a:p>
        </p:txBody>
      </p:sp>
      <p:pic>
        <p:nvPicPr>
          <p:cNvPr id="182" name="Google Shape;182;p19"/>
          <p:cNvPicPr preferRelativeResize="0"/>
          <p:nvPr/>
        </p:nvPicPr>
        <p:blipFill>
          <a:blip r:embed="rId3">
            <a:alphaModFix/>
          </a:blip>
          <a:stretch>
            <a:fillRect/>
          </a:stretch>
        </p:blipFill>
        <p:spPr>
          <a:xfrm>
            <a:off x="3823450" y="1619925"/>
            <a:ext cx="3819525" cy="495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88" name="Google Shape;188;p20"/>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89" name="Google Shape;189;p20"/>
          <p:cNvPicPr preferRelativeResize="0"/>
          <p:nvPr/>
        </p:nvPicPr>
        <p:blipFill>
          <a:blip r:embed="rId3">
            <a:alphaModFix/>
          </a:blip>
          <a:stretch>
            <a:fillRect/>
          </a:stretch>
        </p:blipFill>
        <p:spPr>
          <a:xfrm>
            <a:off x="2549912" y="549662"/>
            <a:ext cx="4044175" cy="4044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95" name="Google Shape;195;p2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6" name="Google Shape;196;p21"/>
          <p:cNvPicPr preferRelativeResize="0"/>
          <p:nvPr/>
        </p:nvPicPr>
        <p:blipFill>
          <a:blip r:embed="rId3">
            <a:alphaModFix/>
          </a:blip>
          <a:stretch>
            <a:fillRect/>
          </a:stretch>
        </p:blipFill>
        <p:spPr>
          <a:xfrm>
            <a:off x="2522975" y="522725"/>
            <a:ext cx="4098048" cy="4098048"/>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796</Words>
  <Application>Microsoft Office PowerPoint</Application>
  <PresentationFormat>On-screen Show (16:9)</PresentationFormat>
  <Paragraphs>50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Montserrat</vt:lpstr>
      <vt:lpstr>Arial</vt:lpstr>
      <vt:lpstr>Lato</vt:lpstr>
      <vt:lpstr>Roboto</vt:lpstr>
      <vt:lpstr>Focus</vt:lpstr>
      <vt:lpstr>Reel Task </vt:lpstr>
      <vt:lpstr>PowerPoint Presentation</vt:lpstr>
      <vt:lpstr>PowerPoint Presentation</vt:lpstr>
      <vt:lpstr>The date data type is a type of data used in programming and databases to represent dates. It typically stores information about a specific calendar date, including the day, month, and year. This data type allows for operations such as comparison, addition, and subtraction of dates, making it useful for tasks involving scheduling, time-sensitive calculations, and data organization.  Structure : YYYY-MM-DD format </vt:lpstr>
      <vt:lpstr>The Time data type represents a specific point in time, typically measured in hours, minutes, seconds, and sometimes milliseconds. It is commonly used in programming and databases to store and manipulate time-related information, such as event scheduling, tracking durations, or managing time intervals. Structure : HH:MM:SS  format </vt:lpstr>
      <vt:lpstr>The DateTime data type is used to represent a specific date and time, typically including information about the year, month, day, hour, minute, second, and sometimes milliseconds. It is commonly utilized in programming and databases for tasks such as recording timestamps, scheduling events, and performing date arithmetic.</vt:lpstr>
      <vt:lpstr>The Timestamp data type represents a specific moment in time, often measured in seconds or milliseconds from a predefined starting point, such as the Unix epoch. It is commonly used in databases and programming for accurate timekeeping and data tracking. Combination of date and time components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Reel Task </dc:title>
  <cp:lastModifiedBy>Bilal BOUDJEMA</cp:lastModifiedBy>
  <cp:revision>1</cp:revision>
  <dcterms:modified xsi:type="dcterms:W3CDTF">2024-05-02T18:39:26Z</dcterms:modified>
</cp:coreProperties>
</file>